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70" r:id="rId5"/>
    <p:sldId id="264" r:id="rId6"/>
    <p:sldId id="266" r:id="rId7"/>
    <p:sldId id="267" r:id="rId8"/>
    <p:sldId id="269" r:id="rId9"/>
    <p:sldId id="268" r:id="rId10"/>
    <p:sldId id="259" r:id="rId11"/>
    <p:sldId id="260" r:id="rId12"/>
    <p:sldId id="261" r:id="rId13"/>
    <p:sldId id="282" r:id="rId14"/>
    <p:sldId id="271" r:id="rId15"/>
    <p:sldId id="262" r:id="rId16"/>
    <p:sldId id="263" r:id="rId17"/>
    <p:sldId id="272" r:id="rId18"/>
    <p:sldId id="273" r:id="rId19"/>
    <p:sldId id="276" r:id="rId20"/>
    <p:sldId id="281" r:id="rId21"/>
    <p:sldId id="274" r:id="rId22"/>
    <p:sldId id="278" r:id="rId23"/>
    <p:sldId id="275" r:id="rId24"/>
    <p:sldId id="277" r:id="rId25"/>
    <p:sldId id="284" r:id="rId26"/>
    <p:sldId id="279" r:id="rId27"/>
    <p:sldId id="280" r:id="rId28"/>
    <p:sldId id="283" r:id="rId29"/>
  </p:sldIdLst>
  <p:sldSz cx="9144000" cy="6858000" type="screen4x3"/>
  <p:notesSz cx="6888163" cy="100203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D04D47-B194-42E6-962F-ACAB2F4C27E1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F2F1E04-1774-4613-BEED-0F82A65B6EF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56DF-D625-4111-8BE6-0104F378770E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2D7-56A2-4BB9-9763-6C9AEE8A04B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56DF-D625-4111-8BE6-0104F378770E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2D7-56A2-4BB9-9763-6C9AEE8A04B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56DF-D625-4111-8BE6-0104F378770E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2D7-56A2-4BB9-9763-6C9AEE8A04B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56DF-D625-4111-8BE6-0104F378770E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2D7-56A2-4BB9-9763-6C9AEE8A04B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56DF-D625-4111-8BE6-0104F378770E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2D7-56A2-4BB9-9763-6C9AEE8A04B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56DF-D625-4111-8BE6-0104F378770E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2D7-56A2-4BB9-9763-6C9AEE8A04B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56DF-D625-4111-8BE6-0104F378770E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2D7-56A2-4BB9-9763-6C9AEE8A04B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56DF-D625-4111-8BE6-0104F378770E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2D7-56A2-4BB9-9763-6C9AEE8A04B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56DF-D625-4111-8BE6-0104F378770E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2D7-56A2-4BB9-9763-6C9AEE8A04B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56DF-D625-4111-8BE6-0104F378770E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2D7-56A2-4BB9-9763-6C9AEE8A04B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56DF-D625-4111-8BE6-0104F378770E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2D7-56A2-4BB9-9763-6C9AEE8A04B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C56DF-D625-4111-8BE6-0104F378770E}" type="datetimeFigureOut">
              <a:rPr lang="da-DK" smtClean="0"/>
              <a:pPr/>
              <a:t>04-04-2016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92D7-56A2-4BB9-9763-6C9AEE8A04B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ns%20J&#248;rgen\Documents\Radio\CommonModeForedrag\test4cmc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ns%20J&#248;rgen\Documents\Radio\CommonModeForedrag\loopcurrent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ns%20J&#248;rgen\Documents\Radio\CommonModeForedrag\EfterChoke.wm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Common</a:t>
            </a:r>
            <a:r>
              <a:rPr lang="da-DK" dirty="0" smtClean="0"/>
              <a:t> mode </a:t>
            </a:r>
            <a:r>
              <a:rPr lang="da-DK" dirty="0" err="1" smtClean="0"/>
              <a:t>current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Mantelwellen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Skærmstrøm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OZ7BQ</a:t>
            </a:r>
            <a:br>
              <a:rPr lang="da-DK" dirty="0" smtClean="0"/>
            </a:br>
            <a:r>
              <a:rPr lang="da-DK" dirty="0" smtClean="0"/>
              <a:t>Hans </a:t>
            </a:r>
            <a:r>
              <a:rPr lang="da-DK" smtClean="0"/>
              <a:t>Jørgen Rasmusen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Marts 2016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CMC problemer.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HF strøm, udstrålet fra en antenne og opsamlet på </a:t>
            </a:r>
            <a:r>
              <a:rPr lang="da-DK" dirty="0" err="1" smtClean="0"/>
              <a:t>feeder</a:t>
            </a:r>
            <a:r>
              <a:rPr lang="da-DK" dirty="0" smtClean="0"/>
              <a:t> og/eller på andre ledere i antennens nærhed.</a:t>
            </a:r>
          </a:p>
          <a:p>
            <a:r>
              <a:rPr lang="da-DK" dirty="0" smtClean="0"/>
              <a:t>CMC kan være skadelig fordi de ændrer udstrålingen fra antennen, eller fordi CMC strømmen forstyrrer andre elektriske apparater.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da-DK" dirty="0" smtClean="0"/>
              <a:t>CMC måling.</a:t>
            </a:r>
            <a:br>
              <a:rPr lang="da-DK" dirty="0" smtClean="0"/>
            </a:br>
            <a:r>
              <a:rPr lang="da-DK" sz="2700" dirty="0" smtClean="0"/>
              <a:t>Simpelt diodevoltmeter med pickup spole</a:t>
            </a:r>
            <a:endParaRPr lang="da-DK" sz="2700" dirty="0"/>
          </a:p>
        </p:txBody>
      </p:sp>
      <p:pic>
        <p:nvPicPr>
          <p:cNvPr id="4" name="Pladsholder til indhold 3" descr="CMcurrentme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123728" y="2132856"/>
            <a:ext cx="4961524" cy="37211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Diodevoltmeter efter G3SEK, G0SNO og G4HUP </a:t>
            </a:r>
            <a:br>
              <a:rPr lang="da-DK" dirty="0" smtClean="0"/>
            </a:br>
            <a:r>
              <a:rPr lang="da-DK" sz="2000" dirty="0" smtClean="0"/>
              <a:t>Se www.G4HUP.com/RFC/RFC.HTM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4" name="Pladsholder til indhold 3" descr="fig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9225" y="2610644"/>
            <a:ext cx="6305550" cy="2505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Kalibreringskurve.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823" y="1600200"/>
            <a:ext cx="32523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Udbredelse af skærmstrøm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Udbredes langs en elektrisk leder.</a:t>
            </a:r>
          </a:p>
          <a:p>
            <a:r>
              <a:rPr lang="da-DK" dirty="0" smtClean="0"/>
              <a:t>Opsamles via elektromagnetisk kobling</a:t>
            </a:r>
          </a:p>
          <a:p>
            <a:r>
              <a:rPr lang="da-DK" dirty="0" smtClean="0"/>
              <a:t>Kredsløb i resonans opsamler mest strøm (antenne).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Bekæmpelse af CMC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Reducer ledningssløjfer mellem apparater mest muligt. </a:t>
            </a:r>
            <a:r>
              <a:rPr lang="da-DK" dirty="0" err="1" smtClean="0"/>
              <a:t>Bonding</a:t>
            </a:r>
            <a:endParaRPr lang="da-DK" dirty="0" smtClean="0"/>
          </a:p>
          <a:p>
            <a:r>
              <a:rPr lang="da-DK" dirty="0" smtClean="0"/>
              <a:t>Kvæl CMC med ferritter.</a:t>
            </a:r>
          </a:p>
          <a:p>
            <a:r>
              <a:rPr lang="da-DK" dirty="0" smtClean="0"/>
              <a:t>Jording er ikke nogen sikker løsning. En jordledning kan være elektrisk lang og/eller have for megen selvinduktion. Kan danne en uønsket sløjfe</a:t>
            </a:r>
          </a:p>
          <a:p>
            <a:r>
              <a:rPr lang="da-DK" dirty="0" smtClean="0"/>
              <a:t> Jording fin til afledning af statisk elektricitet.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Elektriske </a:t>
            </a:r>
            <a:r>
              <a:rPr lang="da-DK" dirty="0" err="1" smtClean="0"/>
              <a:t>pick-up</a:t>
            </a:r>
            <a:r>
              <a:rPr lang="da-DK" dirty="0" smtClean="0"/>
              <a:t> sløjfer</a:t>
            </a:r>
            <a:endParaRPr lang="da-DK" dirty="0"/>
          </a:p>
        </p:txBody>
      </p:sp>
      <p:pic>
        <p:nvPicPr>
          <p:cNvPr id="4" name="Pladsholder til indhold 3" descr="Slojf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933" y="1600200"/>
            <a:ext cx="76281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Skærmstrømssløjfer</a:t>
            </a:r>
            <a:endParaRPr lang="da-DK" dirty="0"/>
          </a:p>
        </p:txBody>
      </p:sp>
      <p:pic>
        <p:nvPicPr>
          <p:cNvPr id="4" name="Pladsholder til indhold 3" descr="Slojfe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933" y="1600200"/>
            <a:ext cx="762813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Afkobling af </a:t>
            </a:r>
            <a:r>
              <a:rPr lang="da-DK" dirty="0" err="1" smtClean="0"/>
              <a:t>skærmstrømssløjfer</a:t>
            </a:r>
            <a:endParaRPr lang="da-DK" dirty="0"/>
          </a:p>
        </p:txBody>
      </p:sp>
      <p:pic>
        <p:nvPicPr>
          <p:cNvPr id="4" name="Pladsholder til indhold 3" descr="Slojfe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933" y="1600200"/>
            <a:ext cx="762813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Potentialeudligning eller </a:t>
            </a:r>
            <a:r>
              <a:rPr lang="da-DK" dirty="0" err="1" smtClean="0"/>
              <a:t>bonding</a:t>
            </a:r>
            <a:endParaRPr lang="da-DK" dirty="0"/>
          </a:p>
        </p:txBody>
      </p:sp>
      <p:pic>
        <p:nvPicPr>
          <p:cNvPr id="4" name="Pladsholder til indhold 3" descr="IMG_0094 (redigeret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Mere end 100 </a:t>
            </a:r>
            <a:r>
              <a:rPr lang="da-DK" dirty="0" err="1" smtClean="0"/>
              <a:t>mA</a:t>
            </a:r>
            <a:r>
              <a:rPr lang="da-DK" smtClean="0"/>
              <a:t> skærmstrøm</a:t>
            </a:r>
            <a:endParaRPr lang="da-DK"/>
          </a:p>
        </p:txBody>
      </p:sp>
      <p:pic>
        <p:nvPicPr>
          <p:cNvPr id="4" name="test4cmc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576388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Uheldig HF sløjfe</a:t>
            </a:r>
            <a:endParaRPr lang="da-DK" dirty="0"/>
          </a:p>
        </p:txBody>
      </p:sp>
      <p:pic>
        <p:nvPicPr>
          <p:cNvPr id="4" name="loopcurren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576388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Eksempler på </a:t>
            </a:r>
            <a:r>
              <a:rPr lang="da-DK" dirty="0" err="1" smtClean="0"/>
              <a:t>common</a:t>
            </a:r>
            <a:r>
              <a:rPr lang="da-DK" dirty="0" smtClean="0"/>
              <a:t> mode </a:t>
            </a:r>
            <a:r>
              <a:rPr lang="da-DK" dirty="0" err="1" smtClean="0"/>
              <a:t>chokes</a:t>
            </a:r>
            <a:endParaRPr lang="da-DK" dirty="0"/>
          </a:p>
        </p:txBody>
      </p:sp>
      <p:pic>
        <p:nvPicPr>
          <p:cNvPr id="7" name="Pladsholder til indhold 6" descr="lilleCM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Pladsholder til indhold 7" descr="storCM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Common</a:t>
            </a:r>
            <a:r>
              <a:rPr lang="da-DK" dirty="0" smtClean="0"/>
              <a:t> mode efter en CMC</a:t>
            </a:r>
            <a:endParaRPr lang="da-DK" dirty="0"/>
          </a:p>
        </p:txBody>
      </p:sp>
      <p:pic>
        <p:nvPicPr>
          <p:cNvPr id="4" name="EfterChok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6982743" cy="3927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Krav til </a:t>
            </a:r>
            <a:r>
              <a:rPr lang="da-DK" dirty="0" err="1" smtClean="0"/>
              <a:t>common</a:t>
            </a:r>
            <a:r>
              <a:rPr lang="da-DK" dirty="0" smtClean="0"/>
              <a:t> mode </a:t>
            </a:r>
            <a:r>
              <a:rPr lang="da-DK" dirty="0" err="1" smtClean="0"/>
              <a:t>chokes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Mange vindinger er godt.</a:t>
            </a:r>
          </a:p>
          <a:p>
            <a:r>
              <a:rPr lang="da-DK" dirty="0" smtClean="0"/>
              <a:t>Selvinduktionen stiger med kvadratet af antal vindinger gennem </a:t>
            </a:r>
            <a:r>
              <a:rPr lang="da-DK" dirty="0" err="1" smtClean="0"/>
              <a:t>tororiden</a:t>
            </a:r>
            <a:r>
              <a:rPr lang="da-DK" dirty="0" smtClean="0"/>
              <a:t>.</a:t>
            </a:r>
          </a:p>
          <a:p>
            <a:r>
              <a:rPr lang="da-DK" dirty="0" smtClean="0"/>
              <a:t>Dog ikke så mange vindinger at kredsen bliver </a:t>
            </a:r>
            <a:r>
              <a:rPr lang="da-DK" dirty="0" err="1" smtClean="0"/>
              <a:t>kapacitiv</a:t>
            </a:r>
            <a:r>
              <a:rPr lang="da-DK" dirty="0" smtClean="0"/>
              <a:t>.</a:t>
            </a:r>
          </a:p>
          <a:p>
            <a:r>
              <a:rPr lang="da-DK" dirty="0" smtClean="0"/>
              <a:t>Brug </a:t>
            </a:r>
            <a:r>
              <a:rPr lang="da-DK" dirty="0" err="1" smtClean="0"/>
              <a:t>tororider</a:t>
            </a:r>
            <a:r>
              <a:rPr lang="da-DK" dirty="0" smtClean="0"/>
              <a:t> af </a:t>
            </a:r>
            <a:r>
              <a:rPr lang="da-DK" dirty="0" err="1" smtClean="0"/>
              <a:t>højpermabilitet</a:t>
            </a:r>
            <a:r>
              <a:rPr lang="da-DK" dirty="0" smtClean="0"/>
              <a:t> ferrit- materiale  #43 eller #31.</a:t>
            </a:r>
          </a:p>
          <a:p>
            <a:r>
              <a:rPr lang="da-DK" dirty="0" smtClean="0"/>
              <a:t>Opspolet </a:t>
            </a:r>
            <a:r>
              <a:rPr lang="da-DK" dirty="0" err="1" smtClean="0"/>
              <a:t>coaxkabel</a:t>
            </a:r>
            <a:r>
              <a:rPr lang="da-DK" dirty="0" smtClean="0"/>
              <a:t> har ringe CM-dæmpning.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Mere om </a:t>
            </a:r>
            <a:r>
              <a:rPr lang="da-DK" dirty="0" err="1" smtClean="0"/>
              <a:t>Common</a:t>
            </a:r>
            <a:r>
              <a:rPr lang="da-DK" dirty="0" smtClean="0"/>
              <a:t> mode </a:t>
            </a:r>
            <a:r>
              <a:rPr lang="da-DK" dirty="0" err="1" smtClean="0"/>
              <a:t>chokes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Impedans bør være 4000 Ohm eller bedre. (40 dB)</a:t>
            </a:r>
          </a:p>
          <a:p>
            <a:r>
              <a:rPr lang="da-DK" dirty="0" smtClean="0"/>
              <a:t>Stor </a:t>
            </a:r>
            <a:r>
              <a:rPr lang="da-DK" dirty="0" err="1" smtClean="0"/>
              <a:t>DX-Wire</a:t>
            </a:r>
            <a:r>
              <a:rPr lang="da-DK" dirty="0" smtClean="0"/>
              <a:t> klapferrit:</a:t>
            </a:r>
          </a:p>
          <a:p>
            <a:pPr>
              <a:buNone/>
            </a:pPr>
            <a:r>
              <a:rPr lang="da-DK" dirty="0" smtClean="0"/>
              <a:t>    4 vindinger bedre end 30 dB fra 4 MHz </a:t>
            </a:r>
          </a:p>
          <a:p>
            <a:pPr>
              <a:buNone/>
            </a:pPr>
            <a:r>
              <a:rPr lang="da-DK" dirty="0" smtClean="0"/>
              <a:t>    8 vindinger bedre end 40 dB fra 2 til 23 MHz</a:t>
            </a:r>
          </a:p>
          <a:p>
            <a:pPr marL="514350" indent="-514350"/>
            <a:r>
              <a:rPr lang="da-DK" dirty="0" smtClean="0"/>
              <a:t>T 60-620 fra </a:t>
            </a:r>
            <a:r>
              <a:rPr lang="da-DK" dirty="0" err="1" smtClean="0"/>
              <a:t>DX-Wire</a:t>
            </a:r>
            <a:r>
              <a:rPr lang="da-DK" dirty="0" smtClean="0"/>
              <a:t> ( som materiale #43)</a:t>
            </a:r>
          </a:p>
          <a:p>
            <a:pPr marL="514350" indent="-514350">
              <a:buNone/>
            </a:pPr>
            <a:r>
              <a:rPr lang="da-DK" dirty="0" smtClean="0"/>
              <a:t>     6 vindinger bedre end 30 dB fra 5 MHz</a:t>
            </a:r>
          </a:p>
          <a:p>
            <a:pPr marL="514350" indent="-514350">
              <a:buNone/>
            </a:pPr>
            <a:r>
              <a:rPr lang="da-DK" dirty="0" smtClean="0"/>
              <a:t>     14 vindinger bedre end 40 dB fra 1,7 til 30 MHz.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 </a:t>
            </a:r>
            <a:endParaRPr lang="da-DK" dirty="0"/>
          </a:p>
        </p:txBody>
      </p:sp>
      <p:pic>
        <p:nvPicPr>
          <p:cNvPr id="4" name="Pladsholder til indhold 3" descr="choke_impedanc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729707" cy="6246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af Ferrit med VNA</a:t>
            </a:r>
            <a:endParaRPr lang="da-DK" dirty="0"/>
          </a:p>
        </p:txBody>
      </p:sp>
      <p:pic>
        <p:nvPicPr>
          <p:cNvPr id="4" name="Pladsholder til indhold 3" descr="test af CM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VNA måleresultat</a:t>
            </a:r>
            <a:endParaRPr lang="da-DK" dirty="0"/>
          </a:p>
        </p:txBody>
      </p:sp>
      <p:pic>
        <p:nvPicPr>
          <p:cNvPr id="4" name="Pladsholder til indhold 3" descr="CMC_til_12Mdip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9853" y="1600200"/>
            <a:ext cx="600429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Nyttige links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Audiosystemsgroup.com</a:t>
            </a:r>
            <a:r>
              <a:rPr lang="da-DK" dirty="0" smtClean="0"/>
              <a:t>   </a:t>
            </a:r>
            <a:r>
              <a:rPr lang="da-DK" dirty="0" err="1" smtClean="0"/>
              <a:t>Coaxial</a:t>
            </a:r>
            <a:r>
              <a:rPr lang="da-DK" dirty="0" smtClean="0"/>
              <a:t> </a:t>
            </a:r>
            <a:r>
              <a:rPr lang="da-DK" dirty="0" err="1" smtClean="0"/>
              <a:t>Transmitting</a:t>
            </a:r>
            <a:r>
              <a:rPr lang="da-DK" dirty="0" smtClean="0"/>
              <a:t> </a:t>
            </a:r>
            <a:r>
              <a:rPr lang="da-DK" dirty="0" err="1" smtClean="0"/>
              <a:t>Chokes</a:t>
            </a:r>
            <a:r>
              <a:rPr lang="da-DK" dirty="0" smtClean="0"/>
              <a:t> (K9YC) mange notater fx  …./</a:t>
            </a:r>
            <a:r>
              <a:rPr lang="da-DK" dirty="0" err="1" smtClean="0"/>
              <a:t>RFI-Ham.pdf</a:t>
            </a:r>
            <a:r>
              <a:rPr lang="da-DK" smtClean="0"/>
              <a:t>  eller K9YC.com</a:t>
            </a:r>
            <a:endParaRPr lang="da-DK" dirty="0" smtClean="0"/>
          </a:p>
          <a:p>
            <a:r>
              <a:rPr lang="da-DK" dirty="0" smtClean="0"/>
              <a:t>DJ0IP.de  </a:t>
            </a:r>
            <a:r>
              <a:rPr lang="da-DK" dirty="0" err="1" smtClean="0"/>
              <a:t>Balun</a:t>
            </a:r>
            <a:r>
              <a:rPr lang="da-DK" dirty="0" smtClean="0"/>
              <a:t> </a:t>
            </a:r>
            <a:r>
              <a:rPr lang="da-DK" dirty="0" err="1" smtClean="0"/>
              <a:t>Overview</a:t>
            </a:r>
            <a:endParaRPr lang="da-DK" dirty="0" smtClean="0"/>
          </a:p>
          <a:p>
            <a:r>
              <a:rPr lang="da-DK" dirty="0" smtClean="0"/>
              <a:t>Ifwtech.co.uk/g3sek/in-prac/gm3sek_ferrite_chokes_web.pps</a:t>
            </a:r>
          </a:p>
          <a:p>
            <a:r>
              <a:rPr lang="da-DK" dirty="0" err="1" smtClean="0"/>
              <a:t>Eznec.com/Amateur/Articles/baluns.pdf</a:t>
            </a:r>
            <a:endParaRPr lang="da-DK" dirty="0" smtClean="0"/>
          </a:p>
          <a:p>
            <a:r>
              <a:rPr lang="da-DK" dirty="0" smtClean="0"/>
              <a:t>Karinya.net/g3txq/chokes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Lodret 20 M dipol</a:t>
            </a:r>
            <a:endParaRPr lang="da-DK" dirty="0"/>
          </a:p>
        </p:txBody>
      </p:sp>
      <p:pic>
        <p:nvPicPr>
          <p:cNvPr id="4" name="Pladsholder til indhold 3" descr="IMG_0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79335" y="1961225"/>
            <a:ext cx="4963658" cy="3722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Hvad betyder 100 </a:t>
            </a:r>
            <a:r>
              <a:rPr lang="da-DK" dirty="0" err="1" smtClean="0"/>
              <a:t>mA</a:t>
            </a:r>
            <a:r>
              <a:rPr lang="da-DK" dirty="0" smtClean="0"/>
              <a:t> skærmstrøm?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a-DK" dirty="0" smtClean="0"/>
              <a:t>     E = I*R,    W=E*I</a:t>
            </a:r>
          </a:p>
          <a:p>
            <a:pPr>
              <a:buNone/>
            </a:pPr>
            <a:r>
              <a:rPr lang="da-DK" dirty="0" smtClean="0"/>
              <a:t>	 I² = W/R</a:t>
            </a:r>
          </a:p>
          <a:p>
            <a:pPr>
              <a:buNone/>
            </a:pPr>
            <a:r>
              <a:rPr lang="da-DK" dirty="0" smtClean="0"/>
              <a:t>     I = √(W/R)</a:t>
            </a:r>
          </a:p>
          <a:p>
            <a:pPr>
              <a:buNone/>
            </a:pPr>
            <a:r>
              <a:rPr lang="da-DK" dirty="0" smtClean="0"/>
              <a:t>      </a:t>
            </a:r>
          </a:p>
          <a:p>
            <a:pPr>
              <a:buNone/>
            </a:pPr>
            <a:r>
              <a:rPr lang="da-DK" dirty="0" smtClean="0"/>
              <a:t>     Ved 100 Watt output:</a:t>
            </a:r>
          </a:p>
          <a:p>
            <a:pPr>
              <a:buNone/>
            </a:pPr>
            <a:r>
              <a:rPr lang="da-DK" dirty="0" smtClean="0"/>
              <a:t>     I = √(100/50) = √2 ≈ 1,4 </a:t>
            </a:r>
            <a:r>
              <a:rPr lang="da-DK" dirty="0" err="1" smtClean="0"/>
              <a:t>Amp</a:t>
            </a:r>
            <a:r>
              <a:rPr lang="da-DK" dirty="0" smtClean="0"/>
              <a:t>.</a:t>
            </a:r>
          </a:p>
          <a:p>
            <a:pPr>
              <a:buNone/>
            </a:pPr>
            <a:r>
              <a:rPr lang="da-DK" dirty="0" smtClean="0"/>
              <a:t>  Skærmstrøm = 10 til 15 % af antennestrømmen</a:t>
            </a:r>
          </a:p>
          <a:p>
            <a:pPr>
              <a:buNone/>
            </a:pPr>
            <a:r>
              <a:rPr lang="da-DK" dirty="0" smtClean="0"/>
              <a:t>  </a:t>
            </a:r>
            <a:r>
              <a:rPr lang="da-DK" sz="2400" dirty="0" smtClean="0"/>
              <a:t>(på målepunktet).</a:t>
            </a: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Simpel dipol</a:t>
            </a:r>
            <a:endParaRPr lang="da-DK" dirty="0"/>
          </a:p>
        </p:txBody>
      </p:sp>
      <p:pic>
        <p:nvPicPr>
          <p:cNvPr id="4" name="Pladsholder til indhold 3" descr="Dipol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933" y="1600200"/>
            <a:ext cx="762813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Dipol med skærmstrøm</a:t>
            </a:r>
            <a:endParaRPr lang="da-DK" dirty="0"/>
          </a:p>
        </p:txBody>
      </p:sp>
      <p:pic>
        <p:nvPicPr>
          <p:cNvPr id="4" name="Pladsholder til indhold 3" descr="Dipol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933" y="1600200"/>
            <a:ext cx="762813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Brug af </a:t>
            </a:r>
            <a:r>
              <a:rPr lang="da-DK" dirty="0" err="1" smtClean="0"/>
              <a:t>common</a:t>
            </a:r>
            <a:r>
              <a:rPr lang="da-DK" dirty="0" smtClean="0"/>
              <a:t> mode </a:t>
            </a:r>
            <a:r>
              <a:rPr lang="da-DK" dirty="0" err="1" smtClean="0"/>
              <a:t>choke</a:t>
            </a:r>
            <a:endParaRPr lang="da-DK" dirty="0"/>
          </a:p>
        </p:txBody>
      </p:sp>
      <p:pic>
        <p:nvPicPr>
          <p:cNvPr id="4" name="Pladsholder til indhold 3" descr="Dipol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933" y="1600200"/>
            <a:ext cx="762813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Induceret skærmstrøm</a:t>
            </a:r>
            <a:endParaRPr lang="da-DK" dirty="0"/>
          </a:p>
        </p:txBody>
      </p:sp>
      <p:pic>
        <p:nvPicPr>
          <p:cNvPr id="4" name="Pladsholder til indhold 3" descr="Dipol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933" y="1600200"/>
            <a:ext cx="762813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Brug af flere </a:t>
            </a:r>
            <a:r>
              <a:rPr lang="da-DK" dirty="0" err="1" smtClean="0"/>
              <a:t>common</a:t>
            </a:r>
            <a:r>
              <a:rPr lang="da-DK" dirty="0" smtClean="0"/>
              <a:t> mode </a:t>
            </a:r>
            <a:r>
              <a:rPr lang="da-DK" dirty="0" err="1" smtClean="0"/>
              <a:t>chokes</a:t>
            </a:r>
            <a:endParaRPr lang="da-DK" dirty="0"/>
          </a:p>
        </p:txBody>
      </p:sp>
      <p:pic>
        <p:nvPicPr>
          <p:cNvPr id="4" name="Pladsholder til indhold 3" descr="Dipol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933" y="1600200"/>
            <a:ext cx="7628133" cy="4525963"/>
          </a:xfrm>
        </p:spPr>
      </p:pic>
      <p:pic>
        <p:nvPicPr>
          <p:cNvPr id="5" name="Billede 4" descr="Dipol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37" y="1143000"/>
            <a:ext cx="770572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6321</TotalTime>
  <Words>344</Words>
  <Application>Microsoft Office PowerPoint</Application>
  <PresentationFormat>Skærmshow (4:3)</PresentationFormat>
  <Paragraphs>62</Paragraphs>
  <Slides>28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28</vt:i4>
      </vt:variant>
    </vt:vector>
  </HeadingPairs>
  <TitlesOfParts>
    <vt:vector size="29" baseType="lpstr">
      <vt:lpstr>Kontortema</vt:lpstr>
      <vt:lpstr>Common mode current Mantelwellen Skærmstrøm  OZ7BQ Hans Jørgen Rasmusen Marts 2016</vt:lpstr>
      <vt:lpstr>Mere end 100 mA skærmstrøm</vt:lpstr>
      <vt:lpstr>Lodret 20 M dipol</vt:lpstr>
      <vt:lpstr>Hvad betyder 100 mA skærmstrøm?</vt:lpstr>
      <vt:lpstr>Simpel dipol</vt:lpstr>
      <vt:lpstr>Dipol med skærmstrøm</vt:lpstr>
      <vt:lpstr>Brug af common mode choke</vt:lpstr>
      <vt:lpstr>Induceret skærmstrøm</vt:lpstr>
      <vt:lpstr>Brug af flere common mode chokes</vt:lpstr>
      <vt:lpstr>CMC problemer.</vt:lpstr>
      <vt:lpstr>CMC måling. Simpelt diodevoltmeter med pickup spole</vt:lpstr>
      <vt:lpstr>Diodevoltmeter efter G3SEK, G0SNO og G4HUP  Se www.G4HUP.com/RFC/RFC.HTM </vt:lpstr>
      <vt:lpstr>Kalibreringskurve.</vt:lpstr>
      <vt:lpstr>Udbredelse af skærmstrøm</vt:lpstr>
      <vt:lpstr>Bekæmpelse af CMC</vt:lpstr>
      <vt:lpstr>Elektriske pick-up sløjfer</vt:lpstr>
      <vt:lpstr>Skærmstrømssløjfer</vt:lpstr>
      <vt:lpstr>Afkobling af skærmstrømssløjfer</vt:lpstr>
      <vt:lpstr>Potentialeudligning eller bonding</vt:lpstr>
      <vt:lpstr>Uheldig HF sløjfe</vt:lpstr>
      <vt:lpstr>Eksempler på common mode chokes</vt:lpstr>
      <vt:lpstr>Common mode efter en CMC</vt:lpstr>
      <vt:lpstr>Krav til common mode chokes</vt:lpstr>
      <vt:lpstr>Mere om Common mode chokes</vt:lpstr>
      <vt:lpstr>  </vt:lpstr>
      <vt:lpstr>Test af Ferrit med VNA</vt:lpstr>
      <vt:lpstr>VNA måleresultat</vt:lpstr>
      <vt:lpstr>Nyttige 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mode current Mantelwellen Skærmstrøm  OZ7BQ Marts 2016</dc:title>
  <dc:creator>Hans Jørgen</dc:creator>
  <cp:lastModifiedBy>Hans Jørgen</cp:lastModifiedBy>
  <cp:revision>74</cp:revision>
  <dcterms:created xsi:type="dcterms:W3CDTF">2016-03-11T10:19:36Z</dcterms:created>
  <dcterms:modified xsi:type="dcterms:W3CDTF">2016-04-04T08:09:39Z</dcterms:modified>
</cp:coreProperties>
</file>